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91" r:id="rId3"/>
    <p:sldId id="259" r:id="rId4"/>
    <p:sldId id="260" r:id="rId5"/>
    <p:sldId id="301" r:id="rId6"/>
    <p:sldId id="300" r:id="rId7"/>
    <p:sldId id="269" r:id="rId8"/>
    <p:sldId id="302" r:id="rId9"/>
    <p:sldId id="303" r:id="rId10"/>
    <p:sldId id="270" r:id="rId11"/>
    <p:sldId id="304" r:id="rId12"/>
    <p:sldId id="305" r:id="rId13"/>
    <p:sldId id="271" r:id="rId14"/>
    <p:sldId id="306" r:id="rId15"/>
    <p:sldId id="307" r:id="rId16"/>
    <p:sldId id="313" r:id="rId17"/>
    <p:sldId id="314" r:id="rId18"/>
    <p:sldId id="272" r:id="rId19"/>
    <p:sldId id="273" r:id="rId20"/>
    <p:sldId id="309" r:id="rId21"/>
    <p:sldId id="277" r:id="rId22"/>
    <p:sldId id="311" r:id="rId23"/>
    <p:sldId id="310" r:id="rId24"/>
    <p:sldId id="278" r:id="rId25"/>
    <p:sldId id="268" r:id="rId26"/>
    <p:sldId id="258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82"/>
    <a:srgbClr val="21386F"/>
    <a:srgbClr val="1C2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7" d="100"/>
          <a:sy n="107" d="100"/>
        </p:scale>
        <p:origin x="-72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4FB2B-57EB-4A6B-B63D-AB9D7F256569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32FB2-7332-4709-AC47-CA1DD319DB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65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32FB2-7332-4709-AC47-CA1DD319DB6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32FB2-7332-4709-AC47-CA1DD319DB6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32FB2-7332-4709-AC47-CA1DD319DB6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32FB2-7332-4709-AC47-CA1DD319DB6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32FB2-7332-4709-AC47-CA1DD319DB6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32FB2-7332-4709-AC47-CA1DD319DB6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32FB2-7332-4709-AC47-CA1DD319DB6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32FB2-7332-4709-AC47-CA1DD319DB6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32FB2-7332-4709-AC47-CA1DD319DB6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32FB2-7332-4709-AC47-CA1DD319DB6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32FB2-7332-4709-AC47-CA1DD319DB6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32FB2-7332-4709-AC47-CA1DD319DB6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32FB2-7332-4709-AC47-CA1DD319DB60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32FB2-7332-4709-AC47-CA1DD319DB60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32FB2-7332-4709-AC47-CA1DD319DB60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32FB2-7332-4709-AC47-CA1DD319DB60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32FB2-7332-4709-AC47-CA1DD319DB60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32FB2-7332-4709-AC47-CA1DD319DB60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32FB2-7332-4709-AC47-CA1DD319DB60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32FB2-7332-4709-AC47-CA1DD319DB6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32FB2-7332-4709-AC47-CA1DD319DB6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32FB2-7332-4709-AC47-CA1DD319DB6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32FB2-7332-4709-AC47-CA1DD319DB6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32FB2-7332-4709-AC47-CA1DD319DB6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32FB2-7332-4709-AC47-CA1DD319DB6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32FB2-7332-4709-AC47-CA1DD319DB6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3BE6D-BA3D-4473-9F5D-3F874F93EAC0}" type="datetime1">
              <a:rPr lang="en-US"/>
              <a:pPr>
                <a:defRPr/>
              </a:pPr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733C0-2D41-4CF4-8129-754E63A47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099AC-E322-48D0-9904-69874735E471}" type="datetime1">
              <a:rPr lang="en-US"/>
              <a:pPr>
                <a:defRPr/>
              </a:pPr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B90E9-2370-4DDF-A25D-41D051728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C47BA-97A2-415B-A8CD-A510FA613495}" type="datetime1">
              <a:rPr lang="en-US"/>
              <a:pPr>
                <a:defRPr/>
              </a:pPr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BA90B-9E41-4F00-B39E-3AC4D5F4B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ADE2A-D175-4A77-B23B-7613AE2ACFD9}" type="datetime1">
              <a:rPr lang="en-US"/>
              <a:pPr>
                <a:defRPr/>
              </a:pPr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48E0-3F3D-49CF-A50E-F67CFB700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CC51-5EC4-45D0-8C8D-55383AC31584}" type="datetime1">
              <a:rPr lang="en-US"/>
              <a:pPr>
                <a:defRPr/>
              </a:pPr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50085-D292-4097-BF72-4081A238A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62D04-EAB9-4E7A-A6F9-CC0E4F9DAD90}" type="datetime1">
              <a:rPr lang="en-US"/>
              <a:pPr>
                <a:defRPr/>
              </a:pPr>
              <a:t>9/12/2016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5F38C-C4FC-4C0E-ACFB-115AC9C2E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6EB13-1D57-4713-8092-1341AAB5548D}" type="datetime1">
              <a:rPr lang="en-US"/>
              <a:pPr>
                <a:defRPr/>
              </a:pPr>
              <a:t>9/12/2016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D278B-BBDA-4A0C-8D72-C48581FF6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AED64-A97F-4C3A-A04F-4E5C7187AFEA}" type="datetime1">
              <a:rPr lang="en-US"/>
              <a:pPr>
                <a:defRPr/>
              </a:pPr>
              <a:t>9/12/2016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1FB6B-7886-4751-91F5-688231858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9FDA5-12BB-4110-BDCE-33F6E2B7E029}" type="datetime1">
              <a:rPr lang="en-US"/>
              <a:pPr>
                <a:defRPr/>
              </a:pPr>
              <a:t>9/12/2016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F4595-EB82-4E84-9570-A6AA4FF70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A130E-5BA1-4554-BF2D-1156D48FDCD2}" type="datetime1">
              <a:rPr lang="en-US"/>
              <a:pPr>
                <a:defRPr/>
              </a:pPr>
              <a:t>9/12/2016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26B46-06BD-4843-B159-6082D4226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E9EAD-6E48-4098-8A18-BF839412141D}" type="datetime1">
              <a:rPr lang="en-US"/>
              <a:pPr>
                <a:defRPr/>
              </a:pPr>
              <a:t>9/12/2016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595D2-3C6B-4524-A775-05F0232E9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389096A-3EE8-439F-8971-F709425D944C}" type="datetime1">
              <a:rPr lang="en-US"/>
              <a:pPr>
                <a:defRPr/>
              </a:pPr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FF01B5C-B3D3-4F5F-8E0A-35D1CBEA2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 dir="u"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06625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000066"/>
                </a:solidFill>
                <a:latin typeface="Myriad Pro Semibold" charset="0"/>
              </a:rPr>
              <a:t>МЕЖДУНАРОДНОЕ СОТРУДНИЧЕСТВО: </a:t>
            </a:r>
            <a:br>
              <a:rPr lang="ru-RU" sz="2800" smtClean="0">
                <a:solidFill>
                  <a:srgbClr val="000066"/>
                </a:solidFill>
                <a:latin typeface="Myriad Pro Semibold" charset="0"/>
              </a:rPr>
            </a:br>
            <a:r>
              <a:rPr lang="ru-RU" sz="2800" smtClean="0">
                <a:solidFill>
                  <a:srgbClr val="000066"/>
                </a:solidFill>
                <a:latin typeface="Myriad Pro Semibold" charset="0"/>
              </a:rPr>
              <a:t>ПРОГРАММЫ ДВОЙНЫХ ДИПЛОМОВ И ПРОГРАММЫ ОБМЕНОВ ДЛЯ МАГИСТРОВ</a:t>
            </a:r>
            <a:endParaRPr lang="en-US" sz="2800" smtClean="0">
              <a:solidFill>
                <a:srgbClr val="000066"/>
              </a:solidFill>
              <a:latin typeface="Myriad Pro Semibold" charset="0"/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371600" y="4468813"/>
            <a:ext cx="6400800" cy="908050"/>
          </a:xfrm>
        </p:spPr>
        <p:txBody>
          <a:bodyPr/>
          <a:lstStyle/>
          <a:p>
            <a:pPr eaLnBrk="1" hangingPunct="1"/>
            <a:r>
              <a:rPr lang="ru-RU" sz="2000" dirty="0" smtClean="0">
                <a:solidFill>
                  <a:srgbClr val="000066"/>
                </a:solidFill>
                <a:latin typeface="Arial" charset="0"/>
              </a:rPr>
              <a:t>Факультет бизнеса и менеджмента</a:t>
            </a:r>
            <a:endParaRPr kumimoji="1" lang="ru-RU" sz="1400" dirty="0" smtClean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052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2013</a:t>
            </a:r>
            <a:endParaRPr lang="ru-RU" sz="800" dirty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800" dirty="0">
                <a:solidFill>
                  <a:schemeClr val="bg1"/>
                </a:solidFill>
              </a:rPr>
              <a:t>www.hse.ru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2013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6147" name="Title 1"/>
          <p:cNvSpPr txBox="1">
            <a:spLocks/>
          </p:cNvSpPr>
          <p:nvPr/>
        </p:nvSpPr>
        <p:spPr bwMode="auto">
          <a:xfrm>
            <a:off x="1428750" y="428625"/>
            <a:ext cx="74025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>
                <a:solidFill>
                  <a:schemeClr val="bg1"/>
                </a:solidFill>
                <a:latin typeface="Myriad Pro" charset="0"/>
              </a:rPr>
              <a:t>SCHOOL OF BUSINESS,</a:t>
            </a:r>
            <a:r>
              <a:rPr lang="ru-RU" sz="1600">
                <a:solidFill>
                  <a:schemeClr val="bg1"/>
                </a:solidFill>
              </a:rPr>
              <a:t> </a:t>
            </a:r>
            <a:r>
              <a:rPr lang="ru-RU" sz="1600">
                <a:solidFill>
                  <a:schemeClr val="bg1"/>
                </a:solidFill>
                <a:latin typeface="Myriad Pro" charset="0"/>
              </a:rPr>
              <a:t>WARWICK UNIVERSITY </a:t>
            </a:r>
            <a:br>
              <a:rPr lang="ru-RU" sz="1600">
                <a:solidFill>
                  <a:schemeClr val="bg1"/>
                </a:solidFill>
                <a:latin typeface="Myriad Pro" charset="0"/>
              </a:rPr>
            </a:br>
            <a:r>
              <a:rPr lang="ru-RU" sz="1600">
                <a:solidFill>
                  <a:schemeClr val="bg1"/>
                </a:solidFill>
                <a:latin typeface="Myriad Pro" charset="0"/>
              </a:rPr>
              <a:t>(ШКОЛА БИЗНЕСА УНИВЕРСИТЕТА УОРВИК)</a:t>
            </a:r>
            <a:endParaRPr lang="en-US" sz="1600">
              <a:solidFill>
                <a:schemeClr val="bg1"/>
              </a:solidFill>
              <a:latin typeface="Myriad Pro" charset="0"/>
            </a:endParaRPr>
          </a:p>
        </p:txBody>
      </p:sp>
      <p:pic>
        <p:nvPicPr>
          <p:cNvPr id="617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3838" y="1349375"/>
            <a:ext cx="1125537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588" y="1349375"/>
            <a:ext cx="5336116" cy="400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8763" y="3243263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2013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6147" name="Title 1"/>
          <p:cNvSpPr txBox="1">
            <a:spLocks/>
          </p:cNvSpPr>
          <p:nvPr/>
        </p:nvSpPr>
        <p:spPr bwMode="auto">
          <a:xfrm>
            <a:off x="1428750" y="428625"/>
            <a:ext cx="74025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>
                <a:solidFill>
                  <a:schemeClr val="bg1"/>
                </a:solidFill>
                <a:latin typeface="Myriad Pro" charset="0"/>
              </a:rPr>
              <a:t>SCHOOL OF BUSINESS,</a:t>
            </a:r>
            <a:r>
              <a:rPr lang="ru-RU" sz="1600">
                <a:solidFill>
                  <a:schemeClr val="bg1"/>
                </a:solidFill>
              </a:rPr>
              <a:t> </a:t>
            </a:r>
            <a:r>
              <a:rPr lang="ru-RU" sz="1600">
                <a:solidFill>
                  <a:schemeClr val="bg1"/>
                </a:solidFill>
                <a:latin typeface="Myriad Pro" charset="0"/>
              </a:rPr>
              <a:t>WARWICK UNIVERSITY </a:t>
            </a:r>
            <a:br>
              <a:rPr lang="ru-RU" sz="1600">
                <a:solidFill>
                  <a:schemeClr val="bg1"/>
                </a:solidFill>
                <a:latin typeface="Myriad Pro" charset="0"/>
              </a:rPr>
            </a:br>
            <a:r>
              <a:rPr lang="ru-RU" sz="1600">
                <a:solidFill>
                  <a:schemeClr val="bg1"/>
                </a:solidFill>
                <a:latin typeface="Myriad Pro" charset="0"/>
              </a:rPr>
              <a:t>(ШКОЛА БИЗНЕСА УНИВЕРСИТЕТА УОРВИК)</a:t>
            </a:r>
            <a:endParaRPr lang="en-US" sz="1600">
              <a:solidFill>
                <a:schemeClr val="bg1"/>
              </a:solidFill>
              <a:latin typeface="Myriad Pro" charset="0"/>
            </a:endParaRPr>
          </a:p>
        </p:txBody>
      </p:sp>
      <p:graphicFrame>
        <p:nvGraphicFramePr>
          <p:cNvPr id="27682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480433"/>
              </p:ext>
            </p:extLst>
          </p:nvPr>
        </p:nvGraphicFramePr>
        <p:xfrm>
          <a:off x="409575" y="1965325"/>
          <a:ext cx="8559800" cy="3940800"/>
        </p:xfrm>
        <a:graphic>
          <a:graphicData uri="http://schemas.openxmlformats.org/drawingml/2006/table">
            <a:tbl>
              <a:tblPr/>
              <a:tblGrid>
                <a:gridCol w="2739201"/>
                <a:gridCol w="5820599"/>
              </a:tblGrid>
              <a:tr h="581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Место обучения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Кавентри, Великобритания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980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Тип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Программа двойных дипломов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80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Аудитория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 курс магистратуры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7180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Стоимость обучения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21500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фунтов стерлингов (минус 10% скидка)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2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Сроки подачи заявления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 марта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8422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Направления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Стратегический менеджмент и корпоративное управление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17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3838" y="1349375"/>
            <a:ext cx="1125537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162975" y="1487484"/>
            <a:ext cx="6010182" cy="3413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Временно не отправляем на программу</a:t>
            </a:r>
            <a:endParaRPr lang="ru-RU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2013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6147" name="Title 1"/>
          <p:cNvSpPr txBox="1">
            <a:spLocks/>
          </p:cNvSpPr>
          <p:nvPr/>
        </p:nvSpPr>
        <p:spPr bwMode="auto">
          <a:xfrm>
            <a:off x="1428750" y="428625"/>
            <a:ext cx="74025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>
                <a:solidFill>
                  <a:schemeClr val="bg1"/>
                </a:solidFill>
                <a:latin typeface="Myriad Pro" charset="0"/>
              </a:rPr>
              <a:t>SCHOOL OF BUSINESS,</a:t>
            </a:r>
            <a:r>
              <a:rPr lang="ru-RU" sz="1600">
                <a:solidFill>
                  <a:schemeClr val="bg1"/>
                </a:solidFill>
              </a:rPr>
              <a:t> </a:t>
            </a:r>
            <a:r>
              <a:rPr lang="ru-RU" sz="1600">
                <a:solidFill>
                  <a:schemeClr val="bg1"/>
                </a:solidFill>
                <a:latin typeface="Myriad Pro" charset="0"/>
              </a:rPr>
              <a:t>WARWICK UNIVERSITY </a:t>
            </a:r>
            <a:br>
              <a:rPr lang="ru-RU" sz="1600">
                <a:solidFill>
                  <a:schemeClr val="bg1"/>
                </a:solidFill>
                <a:latin typeface="Myriad Pro" charset="0"/>
              </a:rPr>
            </a:br>
            <a:r>
              <a:rPr lang="ru-RU" sz="1600">
                <a:solidFill>
                  <a:schemeClr val="bg1"/>
                </a:solidFill>
                <a:latin typeface="Myriad Pro" charset="0"/>
              </a:rPr>
              <a:t>(ШКОЛА БИЗНЕСА УНИВЕРСИТЕТА УОРВИК)</a:t>
            </a:r>
            <a:endParaRPr lang="en-US" sz="1600">
              <a:solidFill>
                <a:schemeClr val="bg1"/>
              </a:solidFill>
              <a:latin typeface="Myriad Pro" charset="0"/>
            </a:endParaRPr>
          </a:p>
        </p:txBody>
      </p:sp>
      <p:graphicFrame>
        <p:nvGraphicFramePr>
          <p:cNvPr id="27682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149279"/>
              </p:ext>
            </p:extLst>
          </p:nvPr>
        </p:nvGraphicFramePr>
        <p:xfrm>
          <a:off x="409575" y="1965324"/>
          <a:ext cx="8179789" cy="3685967"/>
        </p:xfrm>
        <a:graphic>
          <a:graphicData uri="http://schemas.openxmlformats.org/drawingml/2006/table">
            <a:tbl>
              <a:tblPr/>
              <a:tblGrid>
                <a:gridCol w="2617594"/>
                <a:gridCol w="5562195"/>
              </a:tblGrid>
              <a:tr h="9690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Язык обучения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Английский язык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7169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Пакет документов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Заявка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Мотивационное письмо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CV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 (резюме)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Заверенный перевод диплома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2 рекомендательных письма (от преподавателей)</a:t>
                      </a: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17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3838" y="1349375"/>
            <a:ext cx="1125537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ubtitle 2"/>
          <p:cNvSpPr txBox="1">
            <a:spLocks/>
          </p:cNvSpPr>
          <p:nvPr/>
        </p:nvSpPr>
        <p:spPr bwMode="auto">
          <a:xfrm>
            <a:off x="-409430" y="6969270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</a:rPr>
              <a:t>Высшая школа экономики, Москва, 2011</a:t>
            </a:r>
            <a:endParaRPr kumimoji="1" lang="ru-RU" sz="80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7171" name="Title 1"/>
          <p:cNvSpPr txBox="1">
            <a:spLocks/>
          </p:cNvSpPr>
          <p:nvPr/>
        </p:nvSpPr>
        <p:spPr bwMode="auto">
          <a:xfrm>
            <a:off x="1428750" y="428625"/>
            <a:ext cx="74025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>
                <a:solidFill>
                  <a:schemeClr val="bg1"/>
                </a:solidFill>
                <a:latin typeface="Myriad Pro" charset="0"/>
              </a:rPr>
              <a:t>SCHOOL OF MANAGEMENT, LANСASTER UNIVERSITY </a:t>
            </a:r>
            <a:br>
              <a:rPr lang="ru-RU" sz="1600">
                <a:solidFill>
                  <a:schemeClr val="bg1"/>
                </a:solidFill>
                <a:latin typeface="Myriad Pro" charset="0"/>
              </a:rPr>
            </a:br>
            <a:r>
              <a:rPr lang="ru-RU" sz="1600">
                <a:solidFill>
                  <a:schemeClr val="bg1"/>
                </a:solidFill>
                <a:latin typeface="Myriad Pro" charset="0"/>
              </a:rPr>
              <a:t>(ШКОЛА МЕНЕДЖМЕНТА УНИВЕРСИТЕТА ЛАНКАСТЕР)</a:t>
            </a:r>
            <a:endParaRPr lang="en-US" sz="1600">
              <a:solidFill>
                <a:schemeClr val="bg1"/>
              </a:solidFill>
              <a:latin typeface="Myriad Pro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89155"/>
            <a:ext cx="5328056" cy="419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3557588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28900" y="2181225"/>
            <a:ext cx="44577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30802" y="1289155"/>
            <a:ext cx="1513198" cy="92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2013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7171" name="Title 1"/>
          <p:cNvSpPr txBox="1">
            <a:spLocks/>
          </p:cNvSpPr>
          <p:nvPr/>
        </p:nvSpPr>
        <p:spPr bwMode="auto">
          <a:xfrm>
            <a:off x="1428750" y="428625"/>
            <a:ext cx="74025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>
                <a:solidFill>
                  <a:schemeClr val="bg1"/>
                </a:solidFill>
                <a:latin typeface="Myriad Pro" charset="0"/>
              </a:rPr>
              <a:t>SCHOOL OF MANAGEMENT, LANСASTER UNIVERSITY </a:t>
            </a:r>
            <a:br>
              <a:rPr lang="ru-RU" sz="1600">
                <a:solidFill>
                  <a:schemeClr val="bg1"/>
                </a:solidFill>
                <a:latin typeface="Myriad Pro" charset="0"/>
              </a:rPr>
            </a:br>
            <a:r>
              <a:rPr lang="ru-RU" sz="1600">
                <a:solidFill>
                  <a:schemeClr val="bg1"/>
                </a:solidFill>
                <a:latin typeface="Myriad Pro" charset="0"/>
              </a:rPr>
              <a:t>(ШКОЛА МЕНЕДЖМЕНТА УНИВЕРСИТЕТА ЛАНКАСТЕР)</a:t>
            </a:r>
            <a:endParaRPr lang="en-US" sz="1600">
              <a:solidFill>
                <a:schemeClr val="bg1"/>
              </a:solidFill>
              <a:latin typeface="Myriad Pro" charset="0"/>
            </a:endParaRPr>
          </a:p>
        </p:txBody>
      </p:sp>
      <p:graphicFrame>
        <p:nvGraphicFramePr>
          <p:cNvPr id="28712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82793"/>
              </p:ext>
            </p:extLst>
          </p:nvPr>
        </p:nvGraphicFramePr>
        <p:xfrm>
          <a:off x="409575" y="2117725"/>
          <a:ext cx="8547100" cy="4073212"/>
        </p:xfrm>
        <a:graphic>
          <a:graphicData uri="http://schemas.openxmlformats.org/drawingml/2006/table">
            <a:tbl>
              <a:tblPr/>
              <a:tblGrid>
                <a:gridCol w="2735137"/>
                <a:gridCol w="5811963"/>
              </a:tblGrid>
              <a:tr h="6004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Место обучения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Ланкастер, Великобритания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171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Тип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Программа двойных дипломов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171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Аудитория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 курс магистратуры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742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Стоимость обучения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13100 фунтов стерлингов (минус 10% скидка)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1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Сроки подачи заявления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15 февраля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9423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Направления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Маркетинг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Управление человеческими ресурсами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УП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1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0375" y="1436688"/>
            <a:ext cx="2146300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2013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7171" name="Title 1"/>
          <p:cNvSpPr txBox="1">
            <a:spLocks/>
          </p:cNvSpPr>
          <p:nvPr/>
        </p:nvSpPr>
        <p:spPr bwMode="auto">
          <a:xfrm>
            <a:off x="1428750" y="428625"/>
            <a:ext cx="74025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>
                <a:solidFill>
                  <a:schemeClr val="bg1"/>
                </a:solidFill>
                <a:latin typeface="Myriad Pro" charset="0"/>
              </a:rPr>
              <a:t>SCHOOL OF MANAGEMENT, LANСASTER UNIVERSITY </a:t>
            </a:r>
            <a:br>
              <a:rPr lang="ru-RU" sz="1600" dirty="0">
                <a:solidFill>
                  <a:schemeClr val="bg1"/>
                </a:solidFill>
                <a:latin typeface="Myriad Pro" charset="0"/>
              </a:rPr>
            </a:br>
            <a:r>
              <a:rPr lang="ru-RU" sz="1600" dirty="0">
                <a:solidFill>
                  <a:schemeClr val="bg1"/>
                </a:solidFill>
                <a:latin typeface="Myriad Pro" charset="0"/>
              </a:rPr>
              <a:t>(ШКОЛА МЕНЕДЖМЕНТА УНИВЕРСИТЕТА ЛАНКАСТЕР)</a:t>
            </a:r>
            <a:endParaRPr lang="en-US" sz="1600" dirty="0">
              <a:solidFill>
                <a:schemeClr val="bg1"/>
              </a:solidFill>
              <a:latin typeface="Myriad Pro" charset="0"/>
            </a:endParaRPr>
          </a:p>
        </p:txBody>
      </p:sp>
      <p:graphicFrame>
        <p:nvGraphicFramePr>
          <p:cNvPr id="28712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526569"/>
              </p:ext>
            </p:extLst>
          </p:nvPr>
        </p:nvGraphicFramePr>
        <p:xfrm>
          <a:off x="409575" y="2293494"/>
          <a:ext cx="8547100" cy="4010795"/>
        </p:xfrm>
        <a:graphic>
          <a:graphicData uri="http://schemas.openxmlformats.org/drawingml/2006/table">
            <a:tbl>
              <a:tblPr/>
              <a:tblGrid>
                <a:gridCol w="2735137"/>
                <a:gridCol w="5811963"/>
              </a:tblGrid>
              <a:tr h="12066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Язык обучения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Английский язык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3760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Пакет документов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Заявка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Мотивационное письмо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CV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 (резюме)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Заверенный перевод диплома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2"/>
                        </a:solidFill>
                        <a:effectLst/>
                        <a:latin typeface="Arial" charset="0"/>
                        <a:ea typeface="ＭＳ Ｐゴシック" charset="-128"/>
                        <a:cs typeface="+mn-cs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2 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рекомендательных письма (одно от преподавателя, другое – от работодателя)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IELTS (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от 7,0)</a:t>
                      </a: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1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0375" y="1436688"/>
            <a:ext cx="2146300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2013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7171" name="Title 1"/>
          <p:cNvSpPr txBox="1">
            <a:spLocks/>
          </p:cNvSpPr>
          <p:nvPr/>
        </p:nvSpPr>
        <p:spPr bwMode="auto">
          <a:xfrm>
            <a:off x="1428750" y="428625"/>
            <a:ext cx="74025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 smtClean="0">
                <a:solidFill>
                  <a:schemeClr val="bg1"/>
                </a:solidFill>
                <a:latin typeface="Myriad Pro" charset="0"/>
              </a:rPr>
              <a:t>S</a:t>
            </a:r>
            <a:r>
              <a:rPr lang="en-US" sz="1600" dirty="0" smtClean="0">
                <a:solidFill>
                  <a:schemeClr val="bg1"/>
                </a:solidFill>
                <a:latin typeface="Myriad Pro" charset="0"/>
              </a:rPr>
              <a:t>CHOOL OF BUSNESS, LEEDS University</a:t>
            </a:r>
            <a:r>
              <a:rPr lang="ru-RU" sz="1600" dirty="0" smtClean="0">
                <a:solidFill>
                  <a:schemeClr val="bg1"/>
                </a:solidFill>
                <a:latin typeface="Myriad Pro" charset="0"/>
              </a:rPr>
              <a:t> </a:t>
            </a:r>
            <a:endParaRPr lang="en-US" sz="1600" dirty="0" smtClean="0">
              <a:solidFill>
                <a:schemeClr val="bg1"/>
              </a:solidFill>
              <a:latin typeface="Myriad Pro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Myriad Pro" charset="0"/>
              </a:rPr>
              <a:t>(БИЗНЕС –ШКОЛА ЛИДСКОГО УНИВЕРСИТЕТА)</a:t>
            </a:r>
            <a:endParaRPr lang="en-US" sz="1600" dirty="0">
              <a:solidFill>
                <a:schemeClr val="bg1"/>
              </a:solidFill>
              <a:latin typeface="Myriad Pro" charset="0"/>
            </a:endParaRPr>
          </a:p>
        </p:txBody>
      </p:sp>
      <p:graphicFrame>
        <p:nvGraphicFramePr>
          <p:cNvPr id="28712" name="Group 40"/>
          <p:cNvGraphicFramePr>
            <a:graphicFrameLocks noGrp="1"/>
          </p:cNvGraphicFramePr>
          <p:nvPr/>
        </p:nvGraphicFramePr>
        <p:xfrm>
          <a:off x="409575" y="2293494"/>
          <a:ext cx="8547100" cy="3582650"/>
        </p:xfrm>
        <a:graphic>
          <a:graphicData uri="http://schemas.openxmlformats.org/drawingml/2006/table">
            <a:tbl>
              <a:tblPr/>
              <a:tblGrid>
                <a:gridCol w="2735137"/>
                <a:gridCol w="5811963"/>
              </a:tblGrid>
              <a:tr h="12066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Язык обучения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Английский язык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3760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Пакет документов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Заявка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Мотивационное письмо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CV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 (резюме)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Заверенный перевод диплома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2"/>
                        </a:solidFill>
                        <a:effectLst/>
                        <a:latin typeface="Arial" charset="0"/>
                        <a:ea typeface="ＭＳ Ｐゴシック" charset="-128"/>
                        <a:cs typeface="+mn-cs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2 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рекомендательных письма</a:t>
                      </a: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727562"/>
              </p:ext>
            </p:extLst>
          </p:nvPr>
        </p:nvGraphicFramePr>
        <p:xfrm>
          <a:off x="409575" y="2117725"/>
          <a:ext cx="8547100" cy="4073212"/>
        </p:xfrm>
        <a:graphic>
          <a:graphicData uri="http://schemas.openxmlformats.org/drawingml/2006/table">
            <a:tbl>
              <a:tblPr/>
              <a:tblGrid>
                <a:gridCol w="2735137"/>
                <a:gridCol w="5811963"/>
              </a:tblGrid>
              <a:tr h="6004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Место обучения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Лидс, Великобритания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171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Тип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Программа двойных дипломов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171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Аудитория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 курс магистратуры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742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Стоимость обучения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16-17 тыс. фунтов стерлингов (в зависимости от программы)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1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Сроки подачи заявления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01 марта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9423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Направления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Маркетинг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6085" y="1229194"/>
            <a:ext cx="3177915" cy="136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1427208"/>
            <a:ext cx="6108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2013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graphicFrame>
        <p:nvGraphicFramePr>
          <p:cNvPr id="28712" name="Group 40"/>
          <p:cNvGraphicFramePr>
            <a:graphicFrameLocks noGrp="1"/>
          </p:cNvGraphicFramePr>
          <p:nvPr/>
        </p:nvGraphicFramePr>
        <p:xfrm>
          <a:off x="409575" y="2293494"/>
          <a:ext cx="8547100" cy="3582650"/>
        </p:xfrm>
        <a:graphic>
          <a:graphicData uri="http://schemas.openxmlformats.org/drawingml/2006/table">
            <a:tbl>
              <a:tblPr/>
              <a:tblGrid>
                <a:gridCol w="2735137"/>
                <a:gridCol w="5811963"/>
              </a:tblGrid>
              <a:tr h="12066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Язык обучения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Английский язык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3760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Пакет документов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Заявка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Мотивационное письмо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CV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 (резюме)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Заверенный перевод диплома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2"/>
                        </a:solidFill>
                        <a:effectLst/>
                        <a:latin typeface="Arial" charset="0"/>
                        <a:ea typeface="ＭＳ Ｐゴシック" charset="-128"/>
                        <a:cs typeface="+mn-cs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2 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рекомендательных письма</a:t>
                      </a: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1319472" y="374650"/>
            <a:ext cx="74025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 smtClean="0">
                <a:solidFill>
                  <a:schemeClr val="bg1"/>
                </a:solidFill>
                <a:latin typeface="Myriad Pro" charset="0"/>
              </a:rPr>
              <a:t>S</a:t>
            </a:r>
            <a:r>
              <a:rPr lang="en-US" sz="1600" dirty="0" smtClean="0">
                <a:solidFill>
                  <a:schemeClr val="bg1"/>
                </a:solidFill>
                <a:latin typeface="Myriad Pro" charset="0"/>
              </a:rPr>
              <a:t>CHOOL OF BUSNESS, LEEDS University</a:t>
            </a:r>
            <a:r>
              <a:rPr lang="ru-RU" sz="1600" dirty="0" smtClean="0">
                <a:solidFill>
                  <a:schemeClr val="bg1"/>
                </a:solidFill>
                <a:latin typeface="Myriad Pro" charset="0"/>
              </a:rPr>
              <a:t> </a:t>
            </a:r>
            <a:endParaRPr lang="en-US" sz="1600" dirty="0" smtClean="0">
              <a:solidFill>
                <a:schemeClr val="bg1"/>
              </a:solidFill>
              <a:latin typeface="Myriad Pro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Myriad Pro" charset="0"/>
              </a:rPr>
              <a:t>(БИЗНЕС –ШКОЛА ЛИДСКОГО УНИВЕРСИТЕТА)</a:t>
            </a:r>
            <a:endParaRPr lang="en-US" sz="1600" dirty="0">
              <a:solidFill>
                <a:schemeClr val="bg1"/>
              </a:solidFill>
              <a:latin typeface="Myriad Pro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22719" y="1229193"/>
            <a:ext cx="3521281" cy="151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2013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8195" name="Title 1"/>
          <p:cNvSpPr txBox="1">
            <a:spLocks/>
          </p:cNvSpPr>
          <p:nvPr/>
        </p:nvSpPr>
        <p:spPr bwMode="auto">
          <a:xfrm>
            <a:off x="1428750" y="428625"/>
            <a:ext cx="74025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>
                <a:solidFill>
                  <a:schemeClr val="bg1"/>
                </a:solidFill>
                <a:latin typeface="Myriad Pro" charset="0"/>
              </a:rPr>
              <a:t>SCHOOL OF MANAGEMENT, UNIVERSITÉ LAVAL </a:t>
            </a:r>
            <a:br>
              <a:rPr lang="ru-RU" sz="1600">
                <a:solidFill>
                  <a:schemeClr val="bg1"/>
                </a:solidFill>
                <a:latin typeface="Myriad Pro" charset="0"/>
              </a:rPr>
            </a:br>
            <a:r>
              <a:rPr lang="ru-RU" sz="1600">
                <a:solidFill>
                  <a:schemeClr val="bg1"/>
                </a:solidFill>
                <a:latin typeface="Myriad Pro" charset="0"/>
              </a:rPr>
              <a:t>(ШКОЛА МЕНЕДЖМЕНТА УНИВЕРСИТЕТА ЛАВАЛЬ)</a:t>
            </a:r>
            <a:endParaRPr lang="en-US" sz="1600">
              <a:solidFill>
                <a:schemeClr val="bg1"/>
              </a:solidFill>
              <a:latin typeface="Myriad Pro" charset="0"/>
            </a:endParaRPr>
          </a:p>
        </p:txBody>
      </p:sp>
      <p:pic>
        <p:nvPicPr>
          <p:cNvPr id="8222" name="Picture 3"/>
          <p:cNvPicPr>
            <a:picLocks noChangeAspect="1" noChangeArrowheads="1"/>
          </p:cNvPicPr>
          <p:nvPr/>
        </p:nvPicPr>
        <p:blipFill>
          <a:blip r:embed="rId4"/>
          <a:srcRect t="25427" b="14024"/>
          <a:stretch>
            <a:fillRect/>
          </a:stretch>
        </p:blipFill>
        <p:spPr bwMode="auto">
          <a:xfrm>
            <a:off x="6875463" y="614362"/>
            <a:ext cx="2268537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0" y="2139147"/>
            <a:ext cx="5387686" cy="4275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1893" y="1408296"/>
            <a:ext cx="6914140" cy="500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2013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9219" name="Title 1"/>
          <p:cNvSpPr txBox="1">
            <a:spLocks/>
          </p:cNvSpPr>
          <p:nvPr/>
        </p:nvSpPr>
        <p:spPr bwMode="auto">
          <a:xfrm>
            <a:off x="1428750" y="428625"/>
            <a:ext cx="74025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>
                <a:solidFill>
                  <a:schemeClr val="bg1"/>
                </a:solidFill>
                <a:latin typeface="Myriad Pro" charset="0"/>
              </a:rPr>
              <a:t>SCHOOL OF MANAGEMENT, UNIVERSITÉ LAVAL </a:t>
            </a:r>
            <a:br>
              <a:rPr lang="ru-RU" sz="1600">
                <a:solidFill>
                  <a:schemeClr val="bg1"/>
                </a:solidFill>
                <a:latin typeface="Myriad Pro" charset="0"/>
              </a:rPr>
            </a:br>
            <a:r>
              <a:rPr lang="ru-RU" sz="1600">
                <a:solidFill>
                  <a:schemeClr val="bg1"/>
                </a:solidFill>
                <a:latin typeface="Myriad Pro" charset="0"/>
              </a:rPr>
              <a:t>(ШКОЛА МЕНЕДЖМЕНТА УНИВЕРСИТЕТА ЛАВАЛЬ)</a:t>
            </a:r>
            <a:endParaRPr lang="en-US" sz="1600">
              <a:solidFill>
                <a:schemeClr val="bg1"/>
              </a:solidFill>
              <a:latin typeface="Myriad Pro" charset="0"/>
            </a:endParaRPr>
          </a:p>
        </p:txBody>
      </p:sp>
      <p:graphicFrame>
        <p:nvGraphicFramePr>
          <p:cNvPr id="30752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782029"/>
              </p:ext>
            </p:extLst>
          </p:nvPr>
        </p:nvGraphicFramePr>
        <p:xfrm>
          <a:off x="409575" y="2287588"/>
          <a:ext cx="8458200" cy="3078927"/>
        </p:xfrm>
        <a:graphic>
          <a:graphicData uri="http://schemas.openxmlformats.org/drawingml/2006/table">
            <a:tbl>
              <a:tblPr/>
              <a:tblGrid>
                <a:gridCol w="2706688"/>
                <a:gridCol w="5751512"/>
              </a:tblGrid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Место обучения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Канада, Квебек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Тип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Программа обмена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Аудитория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 курс магистратуры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Стоимость обучения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Бесплатно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(2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места)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Сроки подачи заявления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 февраля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Период стажировки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 семестра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Язык обучения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Английский язык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(предпочтительны базовые знания французского языка)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9246" name="Picture 3"/>
          <p:cNvPicPr>
            <a:picLocks noChangeAspect="1" noChangeArrowheads="1"/>
          </p:cNvPicPr>
          <p:nvPr/>
        </p:nvPicPr>
        <p:blipFill>
          <a:blip r:embed="rId4"/>
          <a:srcRect t="25427" b="14024"/>
          <a:stretch>
            <a:fillRect/>
          </a:stretch>
        </p:blipFill>
        <p:spPr bwMode="auto">
          <a:xfrm>
            <a:off x="6700838" y="1450975"/>
            <a:ext cx="2268537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2013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22250" y="1479550"/>
            <a:ext cx="8594725" cy="4641850"/>
            <a:chOff x="222250" y="1479550"/>
            <a:chExt cx="8594725" cy="4641850"/>
          </a:xfrm>
        </p:grpSpPr>
        <p:sp>
          <p:nvSpPr>
            <p:cNvPr id="8" name="Rectangle 23"/>
            <p:cNvSpPr>
              <a:spLocks noChangeArrowheads="1"/>
            </p:cNvSpPr>
            <p:nvPr/>
          </p:nvSpPr>
          <p:spPr bwMode="auto">
            <a:xfrm>
              <a:off x="2428875" y="1479550"/>
              <a:ext cx="3781425" cy="776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/>
              <a:r>
                <a:rPr lang="ru-RU" b="1" dirty="0"/>
                <a:t>Международная </a:t>
              </a:r>
            </a:p>
            <a:p>
              <a:pPr algn="ctr" defTabSz="914400"/>
              <a:r>
                <a:rPr lang="ru-RU" b="1" dirty="0"/>
                <a:t>академическая мобильность</a:t>
              </a:r>
            </a:p>
          </p:txBody>
        </p:sp>
        <p:sp>
          <p:nvSpPr>
            <p:cNvPr id="9" name="Oval 24"/>
            <p:cNvSpPr>
              <a:spLocks noChangeArrowheads="1"/>
            </p:cNvSpPr>
            <p:nvPr/>
          </p:nvSpPr>
          <p:spPr bwMode="auto">
            <a:xfrm>
              <a:off x="1651000" y="2625725"/>
              <a:ext cx="1952625" cy="1341438"/>
            </a:xfrm>
            <a:prstGeom prst="ellipse">
              <a:avLst/>
            </a:prstGeom>
            <a:solidFill>
              <a:srgbClr val="7099C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/>
              <a:r>
                <a:rPr lang="ru-RU" b="1" i="1" dirty="0"/>
                <a:t>Долгосрочные</a:t>
              </a:r>
            </a:p>
            <a:p>
              <a:pPr algn="ctr" defTabSz="914400"/>
              <a:r>
                <a:rPr lang="ru-RU" b="1" i="1" dirty="0"/>
                <a:t>программы</a:t>
              </a:r>
            </a:p>
          </p:txBody>
        </p:sp>
        <p:sp>
          <p:nvSpPr>
            <p:cNvPr id="10" name="Oval 25"/>
            <p:cNvSpPr>
              <a:spLocks noChangeArrowheads="1"/>
            </p:cNvSpPr>
            <p:nvPr/>
          </p:nvSpPr>
          <p:spPr bwMode="auto">
            <a:xfrm>
              <a:off x="4818063" y="2625725"/>
              <a:ext cx="1936750" cy="1341438"/>
            </a:xfrm>
            <a:prstGeom prst="ellipse">
              <a:avLst/>
            </a:prstGeom>
            <a:solidFill>
              <a:srgbClr val="7099C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/>
              <a:r>
                <a:rPr lang="ru-RU" b="1" i="1"/>
                <a:t>Краткосрочные</a:t>
              </a:r>
            </a:p>
            <a:p>
              <a:pPr algn="ctr" defTabSz="914400"/>
              <a:r>
                <a:rPr lang="ru-RU" b="1" i="1"/>
                <a:t>программы</a:t>
              </a:r>
            </a:p>
          </p:txBody>
        </p:sp>
        <p:sp>
          <p:nvSpPr>
            <p:cNvPr id="11" name="Line 26"/>
            <p:cNvSpPr>
              <a:spLocks noChangeShapeType="1"/>
            </p:cNvSpPr>
            <p:nvPr/>
          </p:nvSpPr>
          <p:spPr bwMode="auto">
            <a:xfrm flipH="1">
              <a:off x="3357563" y="2255838"/>
              <a:ext cx="614362" cy="596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27"/>
            <p:cNvSpPr>
              <a:spLocks noChangeShapeType="1"/>
            </p:cNvSpPr>
            <p:nvPr/>
          </p:nvSpPr>
          <p:spPr bwMode="auto">
            <a:xfrm>
              <a:off x="4398963" y="2255838"/>
              <a:ext cx="623887" cy="596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30"/>
            <p:cNvSpPr>
              <a:spLocks noChangeShapeType="1"/>
            </p:cNvSpPr>
            <p:nvPr/>
          </p:nvSpPr>
          <p:spPr bwMode="auto">
            <a:xfrm flipH="1">
              <a:off x="1093788" y="3700463"/>
              <a:ext cx="668337" cy="5318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357563" y="5591175"/>
              <a:ext cx="5022850" cy="530225"/>
            </a:xfrm>
            <a:prstGeom prst="rect">
              <a:avLst/>
            </a:prstGeom>
            <a:solidFill>
              <a:srgbClr val="A9C1D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Обменные образовательные программы и исследовательские проекты</a:t>
              </a:r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 flipH="1">
              <a:off x="4398963" y="3967163"/>
              <a:ext cx="841375" cy="162401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>
              <a:off x="6754813" y="3700463"/>
              <a:ext cx="1220787" cy="5746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 flipH="1">
              <a:off x="2428875" y="4010025"/>
              <a:ext cx="300038" cy="9080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Прямоугольник 17"/>
            <p:cNvSpPr/>
            <p:nvPr/>
          </p:nvSpPr>
          <p:spPr>
            <a:xfrm rot="10800000" flipV="1">
              <a:off x="5956300" y="4275138"/>
              <a:ext cx="2860675" cy="407987"/>
            </a:xfrm>
            <a:prstGeom prst="rect">
              <a:avLst/>
            </a:prstGeom>
            <a:solidFill>
              <a:srgbClr val="A9C1D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зимняя/летняя школа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022850" y="4918075"/>
              <a:ext cx="3357563" cy="336550"/>
            </a:xfrm>
            <a:prstGeom prst="rect">
              <a:avLst/>
            </a:prstGeom>
            <a:solidFill>
              <a:srgbClr val="A9C1D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семинары,</a:t>
              </a:r>
              <a:r>
                <a:rPr lang="ru-RU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конференции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22250" y="4918075"/>
              <a:ext cx="1539875" cy="336550"/>
            </a:xfrm>
            <a:prstGeom prst="rect">
              <a:avLst/>
            </a:prstGeom>
            <a:solidFill>
              <a:srgbClr val="A9C1D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год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762125" y="5591175"/>
              <a:ext cx="1387475" cy="369888"/>
            </a:xfrm>
            <a:prstGeom prst="rect">
              <a:avLst/>
            </a:prstGeom>
            <a:solidFill>
              <a:srgbClr val="A9C1D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семестр</a:t>
              </a:r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 bwMode="auto">
          <a:xfrm>
            <a:off x="1428750" y="428625"/>
            <a:ext cx="695166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dirty="0">
                <a:solidFill>
                  <a:schemeClr val="bg1"/>
                </a:solidFill>
              </a:rPr>
              <a:t>Виды программ международной академической мобильности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2013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8195" name="Title 1"/>
          <p:cNvSpPr txBox="1">
            <a:spLocks/>
          </p:cNvSpPr>
          <p:nvPr/>
        </p:nvSpPr>
        <p:spPr bwMode="auto">
          <a:xfrm>
            <a:off x="1428750" y="428625"/>
            <a:ext cx="74025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>
                <a:solidFill>
                  <a:schemeClr val="bg1"/>
                </a:solidFill>
                <a:latin typeface="Myriad Pro" charset="0"/>
              </a:rPr>
              <a:t>SCHOOL OF MANAGEMENT, UNIVERSITÉ LAVAL </a:t>
            </a:r>
            <a:br>
              <a:rPr lang="ru-RU" sz="1600">
                <a:solidFill>
                  <a:schemeClr val="bg1"/>
                </a:solidFill>
                <a:latin typeface="Myriad Pro" charset="0"/>
              </a:rPr>
            </a:br>
            <a:r>
              <a:rPr lang="ru-RU" sz="1600">
                <a:solidFill>
                  <a:schemeClr val="bg1"/>
                </a:solidFill>
                <a:latin typeface="Myriad Pro" charset="0"/>
              </a:rPr>
              <a:t>(ШКОЛА МЕНЕДЖМЕНТА УНИВЕРСИТЕТА ЛАВАЛЬ)</a:t>
            </a:r>
            <a:endParaRPr lang="en-US" sz="1600">
              <a:solidFill>
                <a:schemeClr val="bg1"/>
              </a:solidFill>
              <a:latin typeface="Myriad Pro" charset="0"/>
            </a:endParaRPr>
          </a:p>
        </p:txBody>
      </p:sp>
      <p:graphicFrame>
        <p:nvGraphicFramePr>
          <p:cNvPr id="29734" name="Group 38"/>
          <p:cNvGraphicFramePr>
            <a:graphicFrameLocks noGrp="1"/>
          </p:cNvGraphicFramePr>
          <p:nvPr/>
        </p:nvGraphicFramePr>
        <p:xfrm>
          <a:off x="409575" y="2383435"/>
          <a:ext cx="8458200" cy="3251617"/>
        </p:xfrm>
        <a:graphic>
          <a:graphicData uri="http://schemas.openxmlformats.org/drawingml/2006/table">
            <a:tbl>
              <a:tblPr/>
              <a:tblGrid>
                <a:gridCol w="2706688"/>
                <a:gridCol w="5751512"/>
              </a:tblGrid>
              <a:tr h="14990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Язык обучения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Английский язык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(предпочтительны базовые знания французского языка)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3666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Пакет документов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Заявка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Мотивационное письмо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CV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 (резюме)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Заверенный перевод диплома бакалавра</a:t>
                      </a: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222" name="Picture 3"/>
          <p:cNvPicPr>
            <a:picLocks noChangeAspect="1" noChangeArrowheads="1"/>
          </p:cNvPicPr>
          <p:nvPr/>
        </p:nvPicPr>
        <p:blipFill>
          <a:blip r:embed="rId4"/>
          <a:srcRect t="25427" b="14024"/>
          <a:stretch>
            <a:fillRect/>
          </a:stretch>
        </p:blipFill>
        <p:spPr bwMode="auto">
          <a:xfrm>
            <a:off x="6700838" y="1450975"/>
            <a:ext cx="2268537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2013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10243" name="Title 1"/>
          <p:cNvSpPr txBox="1">
            <a:spLocks/>
          </p:cNvSpPr>
          <p:nvPr/>
        </p:nvSpPr>
        <p:spPr bwMode="auto">
          <a:xfrm>
            <a:off x="1428750" y="428625"/>
            <a:ext cx="74025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>
                <a:solidFill>
                  <a:schemeClr val="bg1"/>
                </a:solidFill>
                <a:latin typeface="Myriad Pro" charset="0"/>
              </a:rPr>
              <a:t>EUROPEAN BUSINESS SCHOOL (ЕВРОПЕЙСКАЯ ШКОЛА БИЗНЕСА)</a:t>
            </a:r>
            <a:endParaRPr lang="en-US" sz="1600">
              <a:solidFill>
                <a:schemeClr val="bg1"/>
              </a:solidFill>
              <a:latin typeface="Myriad Pro" charset="0"/>
            </a:endParaRPr>
          </a:p>
        </p:txBody>
      </p:sp>
      <p:pic>
        <p:nvPicPr>
          <p:cNvPr id="1026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19788" y="1443038"/>
            <a:ext cx="3059112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" y="2657909"/>
            <a:ext cx="8763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5900" y="2657909"/>
            <a:ext cx="8763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2013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10243" name="Title 1"/>
          <p:cNvSpPr txBox="1">
            <a:spLocks/>
          </p:cNvSpPr>
          <p:nvPr/>
        </p:nvSpPr>
        <p:spPr bwMode="auto">
          <a:xfrm>
            <a:off x="1428750" y="428625"/>
            <a:ext cx="74025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>
                <a:solidFill>
                  <a:schemeClr val="bg1"/>
                </a:solidFill>
                <a:latin typeface="Myriad Pro" charset="0"/>
              </a:rPr>
              <a:t>EUROPEAN BUSINESS SCHOOL (ЕВРОПЕЙСКАЯ ШКОЛА БИЗНЕСА)</a:t>
            </a:r>
            <a:endParaRPr lang="en-US" sz="1600">
              <a:solidFill>
                <a:schemeClr val="bg1"/>
              </a:solidFill>
              <a:latin typeface="Myriad Pro" charset="0"/>
            </a:endParaRPr>
          </a:p>
        </p:txBody>
      </p:sp>
      <p:graphicFrame>
        <p:nvGraphicFramePr>
          <p:cNvPr id="6" name="Group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450504"/>
              </p:ext>
            </p:extLst>
          </p:nvPr>
        </p:nvGraphicFramePr>
        <p:xfrm>
          <a:off x="709613" y="2514600"/>
          <a:ext cx="7821612" cy="3473133"/>
        </p:xfrm>
        <a:graphic>
          <a:graphicData uri="http://schemas.openxmlformats.org/drawingml/2006/table">
            <a:tbl>
              <a:tblPr/>
              <a:tblGrid>
                <a:gridCol w="3376612"/>
                <a:gridCol w="44450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Место обучения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Германия, Висбаден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Тип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Программа обмена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Аудитория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 курс магистратуры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Длительность стажировки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 семестра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927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Стоимость обучения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3975 EUR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за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 семестр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Сроки подачи заявления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01 марта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1026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19788" y="1443038"/>
            <a:ext cx="3059112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2013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10243" name="Title 1"/>
          <p:cNvSpPr txBox="1">
            <a:spLocks/>
          </p:cNvSpPr>
          <p:nvPr/>
        </p:nvSpPr>
        <p:spPr bwMode="auto">
          <a:xfrm>
            <a:off x="1428750" y="428625"/>
            <a:ext cx="74025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>
                <a:solidFill>
                  <a:schemeClr val="bg1"/>
                </a:solidFill>
                <a:latin typeface="Myriad Pro" charset="0"/>
              </a:rPr>
              <a:t>EUROPEAN BUSINESS SCHOOL (ЕВРОПЕЙСКАЯ ШКОЛА БИЗНЕСА)</a:t>
            </a:r>
            <a:endParaRPr lang="en-US" sz="1600">
              <a:solidFill>
                <a:schemeClr val="bg1"/>
              </a:solidFill>
              <a:latin typeface="Myriad Pro" charset="0"/>
            </a:endParaRPr>
          </a:p>
        </p:txBody>
      </p:sp>
      <p:graphicFrame>
        <p:nvGraphicFramePr>
          <p:cNvPr id="6" name="Group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734500"/>
              </p:ext>
            </p:extLst>
          </p:nvPr>
        </p:nvGraphicFramePr>
        <p:xfrm>
          <a:off x="709613" y="2514600"/>
          <a:ext cx="7821612" cy="3473133"/>
        </p:xfrm>
        <a:graphic>
          <a:graphicData uri="http://schemas.openxmlformats.org/drawingml/2006/table">
            <a:tbl>
              <a:tblPr/>
              <a:tblGrid>
                <a:gridCol w="3376612"/>
                <a:gridCol w="44450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Место обучения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Германия, Висбаден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Тип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Программа обмена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Аудитория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Студенты 4 курса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бакалавриата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 курса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магистратуры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Длительность стажировки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 семестр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927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Стоимость обучения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 бесплатное место,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Для остальных участников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стоимость 2500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евро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Сроки подачи заявления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01 марта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1026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19788" y="1443038"/>
            <a:ext cx="3059112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oup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867050"/>
              </p:ext>
            </p:extLst>
          </p:nvPr>
        </p:nvGraphicFramePr>
        <p:xfrm>
          <a:off x="709613" y="2230438"/>
          <a:ext cx="7821612" cy="3392174"/>
        </p:xfrm>
        <a:graphic>
          <a:graphicData uri="http://schemas.openxmlformats.org/drawingml/2006/table">
            <a:tbl>
              <a:tblPr/>
              <a:tblGrid>
                <a:gridCol w="3376612"/>
                <a:gridCol w="4445000"/>
              </a:tblGrid>
              <a:tr h="8684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Язык обучения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Английский язык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352752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Пакет документов</a:t>
                      </a: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Мотивационное письмо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CV</a:t>
                      </a: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 (резюме)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Заверенный перевод диплома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Страховка на весь период обучения (НЕ туристическая)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  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Сертификат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 IELTS (6.5) / TOEFFL</a:t>
                      </a: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 (90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ibt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)</a:t>
                      </a: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2"/>
                        </a:solidFill>
                        <a:effectLst/>
                        <a:latin typeface="Arial" charset="0"/>
                        <a:ea typeface="ＭＳ Ｐゴシック" charset="-128"/>
                        <a:cs typeface="+mn-cs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2013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13315" name="Title 1"/>
          <p:cNvSpPr txBox="1">
            <a:spLocks/>
          </p:cNvSpPr>
          <p:nvPr/>
        </p:nvSpPr>
        <p:spPr bwMode="auto">
          <a:xfrm>
            <a:off x="1428750" y="428625"/>
            <a:ext cx="74025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160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50329" y="2967335"/>
            <a:ext cx="4297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Вопросы?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2013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13315" name="Title 1"/>
          <p:cNvSpPr txBox="1">
            <a:spLocks/>
          </p:cNvSpPr>
          <p:nvPr/>
        </p:nvSpPr>
        <p:spPr bwMode="auto">
          <a:xfrm>
            <a:off x="1428750" y="428625"/>
            <a:ext cx="74025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160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13316" name="Rectangle 12"/>
          <p:cNvSpPr>
            <a:spLocks noChangeArrowheads="1"/>
          </p:cNvSpPr>
          <p:nvPr/>
        </p:nvSpPr>
        <p:spPr bwMode="auto">
          <a:xfrm>
            <a:off x="1338263" y="1952625"/>
            <a:ext cx="713263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ru-RU" b="1" dirty="0">
                <a:solidFill>
                  <a:srgbClr val="003F82"/>
                </a:solidFill>
              </a:rPr>
              <a:t>ЖЕЛАЕМ УСПЕШНОГО УЧАСТИЯ В НАШИХ ПРОГРАММАХ</a:t>
            </a:r>
          </a:p>
          <a:p>
            <a:pPr>
              <a:lnSpc>
                <a:spcPct val="140000"/>
              </a:lnSpc>
            </a:pPr>
            <a:endParaRPr lang="ru-RU" b="1" dirty="0">
              <a:solidFill>
                <a:srgbClr val="003F82"/>
              </a:solidFill>
            </a:endParaRPr>
          </a:p>
          <a:p>
            <a:pPr>
              <a:lnSpc>
                <a:spcPct val="140000"/>
              </a:lnSpc>
            </a:pPr>
            <a:r>
              <a:rPr lang="ru-RU" sz="1600" dirty="0" smtClean="0">
                <a:solidFill>
                  <a:srgbClr val="003F82"/>
                </a:solidFill>
              </a:rPr>
              <a:t>Координатор </a:t>
            </a:r>
            <a:r>
              <a:rPr lang="ru-RU" sz="1600" dirty="0" smtClean="0">
                <a:solidFill>
                  <a:srgbClr val="003F82"/>
                </a:solidFill>
              </a:rPr>
              <a:t>международных студенческих программ обмена факультета </a:t>
            </a:r>
            <a:r>
              <a:rPr lang="ru-RU" sz="1600" dirty="0" smtClean="0">
                <a:solidFill>
                  <a:srgbClr val="003F82"/>
                </a:solidFill>
              </a:rPr>
              <a:t>бизнеса и менеджмента </a:t>
            </a:r>
            <a:r>
              <a:rPr lang="ru-RU" sz="1600" dirty="0">
                <a:solidFill>
                  <a:srgbClr val="003F82"/>
                </a:solidFill>
              </a:rPr>
              <a:t>– </a:t>
            </a:r>
          </a:p>
          <a:p>
            <a:pPr>
              <a:lnSpc>
                <a:spcPct val="140000"/>
              </a:lnSpc>
            </a:pPr>
            <a:r>
              <a:rPr lang="ru-RU" sz="1600" dirty="0" smtClean="0">
                <a:solidFill>
                  <a:srgbClr val="003F82"/>
                </a:solidFill>
              </a:rPr>
              <a:t>Плужникова Ирина Геннадьевна, </a:t>
            </a:r>
            <a:r>
              <a:rPr lang="ru-RU" sz="1600" dirty="0">
                <a:solidFill>
                  <a:srgbClr val="003F82"/>
                </a:solidFill>
              </a:rPr>
              <a:t>e-</a:t>
            </a:r>
            <a:r>
              <a:rPr lang="ru-RU" sz="1600" dirty="0" err="1">
                <a:solidFill>
                  <a:srgbClr val="003F82"/>
                </a:solidFill>
              </a:rPr>
              <a:t>mail</a:t>
            </a:r>
            <a:r>
              <a:rPr lang="ru-RU" sz="1600" dirty="0">
                <a:solidFill>
                  <a:srgbClr val="003F82"/>
                </a:solidFill>
              </a:rPr>
              <a:t>: </a:t>
            </a:r>
            <a:r>
              <a:rPr lang="en-US" sz="1600" dirty="0" smtClean="0">
                <a:solidFill>
                  <a:srgbClr val="003F82"/>
                </a:solidFill>
              </a:rPr>
              <a:t>ipluzhnikova@hse.ru</a:t>
            </a:r>
            <a:endParaRPr lang="en-US" sz="1600" dirty="0" smtClean="0">
              <a:solidFill>
                <a:srgbClr val="003F82"/>
              </a:solidFill>
            </a:endParaRPr>
          </a:p>
          <a:p>
            <a:pPr>
              <a:lnSpc>
                <a:spcPct val="140000"/>
              </a:lnSpc>
            </a:pPr>
            <a:endParaRPr lang="ru-RU" sz="1600" dirty="0">
              <a:solidFill>
                <a:srgbClr val="003F82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1371600" y="4468813"/>
            <a:ext cx="6400800" cy="908050"/>
          </a:xfrm>
        </p:spPr>
        <p:txBody>
          <a:bodyPr/>
          <a:lstStyle/>
          <a:p>
            <a:r>
              <a:rPr lang="ru-RU" sz="1200" smtClean="0">
                <a:solidFill>
                  <a:srgbClr val="003F82"/>
                </a:solidFill>
                <a:latin typeface="Myriad Pro" charset="0"/>
              </a:rPr>
              <a:t>Москва, </a:t>
            </a:r>
            <a:r>
              <a:rPr lang="ru-RU" sz="1200" smtClean="0">
                <a:solidFill>
                  <a:srgbClr val="003F82"/>
                </a:solidFill>
                <a:latin typeface="Arial" charset="0"/>
              </a:rPr>
              <a:t>Кирпична</a:t>
            </a:r>
            <a:r>
              <a:rPr lang="ru-RU" sz="1200" smtClean="0">
                <a:solidFill>
                  <a:srgbClr val="003F82"/>
                </a:solidFill>
                <a:latin typeface="Myriad Pro" charset="0"/>
              </a:rPr>
              <a:t>я ул., д. </a:t>
            </a:r>
            <a:r>
              <a:rPr lang="ru-RU" sz="1200" smtClean="0">
                <a:solidFill>
                  <a:srgbClr val="003F82"/>
                </a:solidFill>
                <a:latin typeface="Arial" charset="0"/>
              </a:rPr>
              <a:t>33</a:t>
            </a:r>
          </a:p>
          <a:p>
            <a:r>
              <a:rPr lang="ru-RU" sz="1200" smtClean="0">
                <a:solidFill>
                  <a:srgbClr val="003F82"/>
                </a:solidFill>
                <a:latin typeface="Myriad Pro" charset="0"/>
              </a:rPr>
              <a:t>тел./факс: (495) 772-95-69</a:t>
            </a:r>
            <a:endParaRPr lang="en-US" sz="1200" smtClean="0">
              <a:solidFill>
                <a:srgbClr val="003F82"/>
              </a:solidFill>
              <a:latin typeface="Myriad Pro" charset="0"/>
            </a:endParaRPr>
          </a:p>
          <a:p>
            <a:r>
              <a:rPr lang="de-DE" sz="1200" smtClean="0">
                <a:solidFill>
                  <a:srgbClr val="003F82"/>
                </a:solidFill>
                <a:latin typeface="Myriad Pro" charset="0"/>
              </a:rPr>
              <a:t>management</a:t>
            </a:r>
            <a:r>
              <a:rPr lang="en-US" sz="1200" smtClean="0">
                <a:solidFill>
                  <a:srgbClr val="003F82"/>
                </a:solidFill>
                <a:latin typeface="Myriad Pro" charset="0"/>
              </a:rPr>
              <a:t>.hse.ru</a:t>
            </a:r>
            <a:endParaRPr lang="ru-RU" sz="1200" smtClean="0">
              <a:solidFill>
                <a:srgbClr val="003F82"/>
              </a:solidFill>
              <a:latin typeface="Myriad Pro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2013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3075" name="Title 1"/>
          <p:cNvSpPr txBox="1">
            <a:spLocks/>
          </p:cNvSpPr>
          <p:nvPr/>
        </p:nvSpPr>
        <p:spPr bwMode="auto">
          <a:xfrm>
            <a:off x="1428750" y="428625"/>
            <a:ext cx="74025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 smtClean="0">
                <a:solidFill>
                  <a:schemeClr val="bg1"/>
                </a:solidFill>
                <a:latin typeface="Myriad Pro" charset="0"/>
              </a:rPr>
              <a:t>Долгосрочные программы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Myriad Pro" charset="0"/>
              </a:rPr>
              <a:t>ПРОГРАММЫ </a:t>
            </a:r>
            <a:r>
              <a:rPr lang="ru-RU" sz="1600" dirty="0">
                <a:solidFill>
                  <a:schemeClr val="bg1"/>
                </a:solidFill>
                <a:latin typeface="Myriad Pro" charset="0"/>
              </a:rPr>
              <a:t>МЕЖДУНАРОДНОГО СОТРУДНИЧЕСТВА: </a:t>
            </a:r>
            <a:r>
              <a:rPr lang="ru-RU" sz="1600" dirty="0" smtClean="0">
                <a:solidFill>
                  <a:schemeClr val="bg1"/>
                </a:solidFill>
                <a:latin typeface="Myriad Pro" charset="0"/>
              </a:rPr>
              <a:t>МАГИСТРАТУРА</a:t>
            </a:r>
            <a:endParaRPr lang="en-US" sz="1600" dirty="0" smtClean="0">
              <a:solidFill>
                <a:schemeClr val="bg1"/>
              </a:solidFill>
              <a:latin typeface="Myriad Pro" charset="0"/>
            </a:endParaRPr>
          </a:p>
          <a:p>
            <a:r>
              <a:rPr lang="ru-RU" sz="1600" b="1" u="sng" dirty="0" smtClean="0">
                <a:solidFill>
                  <a:schemeClr val="bg1"/>
                </a:solidFill>
                <a:latin typeface="Myriad Pro" charset="0"/>
              </a:rPr>
              <a:t>НА ФАКУЛЬТЕТЕ МЕНЕДЖМЕНТА</a:t>
            </a:r>
            <a:endParaRPr lang="en-US" sz="1600" b="1" u="sng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409575" y="1479550"/>
            <a:ext cx="8421688" cy="491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buFontTx/>
              <a:buChar char="•"/>
            </a:pPr>
            <a:r>
              <a:rPr lang="ru-RU" sz="1600" b="1" dirty="0">
                <a:solidFill>
                  <a:srgbClr val="003F82"/>
                </a:solidFill>
              </a:rPr>
              <a:t> ESCP </a:t>
            </a:r>
            <a:r>
              <a:rPr lang="ru-RU" sz="1600" b="1" dirty="0" err="1">
                <a:solidFill>
                  <a:srgbClr val="003F82"/>
                </a:solidFill>
              </a:rPr>
              <a:t>Europe</a:t>
            </a:r>
            <a:r>
              <a:rPr lang="ru-RU" sz="1600" b="1" dirty="0">
                <a:solidFill>
                  <a:srgbClr val="003F82"/>
                </a:solidFill>
              </a:rPr>
              <a:t> (Европейская школа менеджмента) – Париж, Франция; Лондон, Великобритания;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ru-RU" sz="1600" b="1" dirty="0">
                <a:solidFill>
                  <a:srgbClr val="003F82"/>
                </a:solidFill>
              </a:rPr>
              <a:t> </a:t>
            </a:r>
            <a:r>
              <a:rPr lang="ru-RU" sz="1600" b="1" dirty="0" err="1">
                <a:solidFill>
                  <a:srgbClr val="003F82"/>
                </a:solidFill>
              </a:rPr>
              <a:t>Université</a:t>
            </a:r>
            <a:r>
              <a:rPr lang="ru-RU" sz="1600" b="1" dirty="0">
                <a:solidFill>
                  <a:srgbClr val="003F82"/>
                </a:solidFill>
              </a:rPr>
              <a:t> </a:t>
            </a:r>
            <a:r>
              <a:rPr lang="ru-RU" sz="1600" b="1" dirty="0" err="1">
                <a:solidFill>
                  <a:srgbClr val="003F82"/>
                </a:solidFill>
              </a:rPr>
              <a:t>Parise-Est-Creteil</a:t>
            </a:r>
            <a:r>
              <a:rPr lang="ru-RU" sz="1600" b="1" dirty="0">
                <a:solidFill>
                  <a:srgbClr val="003F82"/>
                </a:solidFill>
              </a:rPr>
              <a:t> (Университет Париж Восток </a:t>
            </a:r>
            <a:r>
              <a:rPr lang="ru-RU" sz="1600" b="1" dirty="0" err="1">
                <a:solidFill>
                  <a:srgbClr val="003F82"/>
                </a:solidFill>
              </a:rPr>
              <a:t>Кретей</a:t>
            </a:r>
            <a:r>
              <a:rPr lang="ru-RU" sz="1600" b="1" dirty="0">
                <a:solidFill>
                  <a:srgbClr val="003F82"/>
                </a:solidFill>
              </a:rPr>
              <a:t>) – Париж, Франция; 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ru-RU" sz="1600" b="1" dirty="0">
                <a:solidFill>
                  <a:srgbClr val="003F82"/>
                </a:solidFill>
              </a:rPr>
              <a:t> </a:t>
            </a:r>
            <a:r>
              <a:rPr lang="ru-RU" sz="1600" b="1" dirty="0" err="1">
                <a:solidFill>
                  <a:srgbClr val="003F82"/>
                </a:solidFill>
              </a:rPr>
              <a:t>School</a:t>
            </a:r>
            <a:r>
              <a:rPr lang="ru-RU" sz="1600" b="1" dirty="0">
                <a:solidFill>
                  <a:srgbClr val="003F82"/>
                </a:solidFill>
              </a:rPr>
              <a:t> </a:t>
            </a:r>
            <a:r>
              <a:rPr lang="ru-RU" sz="1600" b="1" dirty="0" err="1">
                <a:solidFill>
                  <a:srgbClr val="003F82"/>
                </a:solidFill>
              </a:rPr>
              <a:t>of</a:t>
            </a:r>
            <a:r>
              <a:rPr lang="ru-RU" sz="1600" b="1" dirty="0">
                <a:solidFill>
                  <a:srgbClr val="003F82"/>
                </a:solidFill>
              </a:rPr>
              <a:t> </a:t>
            </a:r>
            <a:r>
              <a:rPr lang="ru-RU" sz="1600" b="1" dirty="0" err="1">
                <a:solidFill>
                  <a:srgbClr val="003F82"/>
                </a:solidFill>
              </a:rPr>
              <a:t>Business</a:t>
            </a:r>
            <a:r>
              <a:rPr lang="ru-RU" sz="1600" b="1" dirty="0">
                <a:solidFill>
                  <a:srgbClr val="003F82"/>
                </a:solidFill>
              </a:rPr>
              <a:t>, </a:t>
            </a:r>
            <a:r>
              <a:rPr lang="ru-RU" sz="1600" b="1" dirty="0" err="1">
                <a:solidFill>
                  <a:srgbClr val="003F82"/>
                </a:solidFill>
              </a:rPr>
              <a:t>Warwick</a:t>
            </a:r>
            <a:r>
              <a:rPr lang="ru-RU" sz="1600" b="1" dirty="0">
                <a:solidFill>
                  <a:srgbClr val="003F82"/>
                </a:solidFill>
              </a:rPr>
              <a:t> </a:t>
            </a:r>
            <a:r>
              <a:rPr lang="ru-RU" sz="1600" b="1" dirty="0" err="1">
                <a:solidFill>
                  <a:srgbClr val="003F82"/>
                </a:solidFill>
              </a:rPr>
              <a:t>University</a:t>
            </a:r>
            <a:r>
              <a:rPr lang="ru-RU" sz="1600" b="1" dirty="0">
                <a:solidFill>
                  <a:srgbClr val="003F82"/>
                </a:solidFill>
              </a:rPr>
              <a:t>– </a:t>
            </a:r>
            <a:r>
              <a:rPr lang="ru-RU" sz="1600" b="1" dirty="0" err="1">
                <a:solidFill>
                  <a:srgbClr val="003F82"/>
                </a:solidFill>
              </a:rPr>
              <a:t>Кавентри</a:t>
            </a:r>
            <a:r>
              <a:rPr lang="ru-RU" sz="1600" b="1" dirty="0">
                <a:solidFill>
                  <a:srgbClr val="003F82"/>
                </a:solidFill>
              </a:rPr>
              <a:t>, Великобритания;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ru-RU" sz="1600" b="1" dirty="0">
                <a:solidFill>
                  <a:srgbClr val="003F82"/>
                </a:solidFill>
              </a:rPr>
              <a:t> </a:t>
            </a:r>
            <a:r>
              <a:rPr lang="ru-RU" sz="1600" b="1" dirty="0" err="1">
                <a:solidFill>
                  <a:srgbClr val="003F82"/>
                </a:solidFill>
              </a:rPr>
              <a:t>School</a:t>
            </a:r>
            <a:r>
              <a:rPr lang="ru-RU" sz="1600" b="1" dirty="0">
                <a:solidFill>
                  <a:srgbClr val="003F82"/>
                </a:solidFill>
              </a:rPr>
              <a:t> </a:t>
            </a:r>
            <a:r>
              <a:rPr lang="ru-RU" sz="1600" b="1" dirty="0" err="1">
                <a:solidFill>
                  <a:srgbClr val="003F82"/>
                </a:solidFill>
              </a:rPr>
              <a:t>of</a:t>
            </a:r>
            <a:r>
              <a:rPr lang="ru-RU" sz="1600" b="1" dirty="0">
                <a:solidFill>
                  <a:srgbClr val="003F82"/>
                </a:solidFill>
              </a:rPr>
              <a:t> </a:t>
            </a:r>
            <a:r>
              <a:rPr lang="ru-RU" sz="1600" b="1" dirty="0" err="1">
                <a:solidFill>
                  <a:srgbClr val="003F82"/>
                </a:solidFill>
              </a:rPr>
              <a:t>Management</a:t>
            </a:r>
            <a:r>
              <a:rPr lang="ru-RU" sz="1600" b="1" dirty="0">
                <a:solidFill>
                  <a:srgbClr val="003F82"/>
                </a:solidFill>
              </a:rPr>
              <a:t>, </a:t>
            </a:r>
            <a:r>
              <a:rPr lang="ru-RU" sz="1600" b="1" dirty="0" err="1">
                <a:solidFill>
                  <a:srgbClr val="003F82"/>
                </a:solidFill>
              </a:rPr>
              <a:t>Lanсaster</a:t>
            </a:r>
            <a:r>
              <a:rPr lang="ru-RU" sz="1600" b="1" dirty="0">
                <a:solidFill>
                  <a:srgbClr val="003F82"/>
                </a:solidFill>
              </a:rPr>
              <a:t> </a:t>
            </a:r>
            <a:r>
              <a:rPr lang="ru-RU" sz="1600" b="1" dirty="0" err="1">
                <a:solidFill>
                  <a:srgbClr val="003F82"/>
                </a:solidFill>
              </a:rPr>
              <a:t>University</a:t>
            </a:r>
            <a:r>
              <a:rPr lang="ru-RU" sz="1600" b="1" dirty="0">
                <a:solidFill>
                  <a:srgbClr val="003F82"/>
                </a:solidFill>
              </a:rPr>
              <a:t> (Школа менеджмента Университета Ланкастер) – Ланкастер, Великобритания;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ru-RU" sz="1600" b="1" dirty="0">
                <a:solidFill>
                  <a:srgbClr val="003F82"/>
                </a:solidFill>
              </a:rPr>
              <a:t> </a:t>
            </a:r>
            <a:r>
              <a:rPr lang="ru-RU" sz="1600" b="1" dirty="0" err="1">
                <a:solidFill>
                  <a:srgbClr val="003F82"/>
                </a:solidFill>
              </a:rPr>
              <a:t>School</a:t>
            </a:r>
            <a:r>
              <a:rPr lang="ru-RU" sz="1600" b="1" dirty="0">
                <a:solidFill>
                  <a:srgbClr val="003F82"/>
                </a:solidFill>
              </a:rPr>
              <a:t> </a:t>
            </a:r>
            <a:r>
              <a:rPr lang="ru-RU" sz="1600" b="1" dirty="0" err="1">
                <a:solidFill>
                  <a:srgbClr val="003F82"/>
                </a:solidFill>
              </a:rPr>
              <a:t>of</a:t>
            </a:r>
            <a:r>
              <a:rPr lang="ru-RU" sz="1600" b="1" dirty="0">
                <a:solidFill>
                  <a:srgbClr val="003F82"/>
                </a:solidFill>
              </a:rPr>
              <a:t> </a:t>
            </a:r>
            <a:r>
              <a:rPr lang="ru-RU" sz="1600" b="1" dirty="0" err="1">
                <a:solidFill>
                  <a:srgbClr val="003F82"/>
                </a:solidFill>
              </a:rPr>
              <a:t>Business</a:t>
            </a:r>
            <a:r>
              <a:rPr lang="ru-RU" sz="1600" b="1" dirty="0">
                <a:solidFill>
                  <a:srgbClr val="003F82"/>
                </a:solidFill>
              </a:rPr>
              <a:t>, </a:t>
            </a:r>
            <a:r>
              <a:rPr lang="ru-RU" sz="1600" b="1" dirty="0" err="1">
                <a:solidFill>
                  <a:srgbClr val="003F82"/>
                </a:solidFill>
              </a:rPr>
              <a:t>Leeds</a:t>
            </a:r>
            <a:r>
              <a:rPr lang="ru-RU" sz="1600" b="1" dirty="0">
                <a:solidFill>
                  <a:srgbClr val="003F82"/>
                </a:solidFill>
              </a:rPr>
              <a:t> </a:t>
            </a:r>
            <a:r>
              <a:rPr lang="ru-RU" sz="1600" b="1" dirty="0" err="1">
                <a:solidFill>
                  <a:srgbClr val="003F82"/>
                </a:solidFill>
              </a:rPr>
              <a:t>University</a:t>
            </a:r>
            <a:r>
              <a:rPr lang="ru-RU" sz="1600" b="1" dirty="0">
                <a:solidFill>
                  <a:srgbClr val="003F82"/>
                </a:solidFill>
              </a:rPr>
              <a:t> (Бизнес-школа </a:t>
            </a:r>
            <a:r>
              <a:rPr lang="ru-RU" sz="1600" b="1" dirty="0" err="1">
                <a:solidFill>
                  <a:srgbClr val="003F82"/>
                </a:solidFill>
              </a:rPr>
              <a:t>Лидского</a:t>
            </a:r>
            <a:r>
              <a:rPr lang="ru-RU" sz="1600" b="1" dirty="0">
                <a:solidFill>
                  <a:srgbClr val="003F82"/>
                </a:solidFill>
              </a:rPr>
              <a:t> университета) – Лидс, Великобритания;</a:t>
            </a:r>
            <a:endParaRPr lang="en-US" sz="1600" b="1" dirty="0">
              <a:solidFill>
                <a:srgbClr val="003F82"/>
              </a:solidFill>
            </a:endParaRPr>
          </a:p>
          <a:p>
            <a:pPr>
              <a:lnSpc>
                <a:spcPct val="140000"/>
              </a:lnSpc>
              <a:buFontTx/>
              <a:buChar char="•"/>
            </a:pPr>
            <a:r>
              <a:rPr lang="ru-RU" sz="1600" b="1" dirty="0">
                <a:solidFill>
                  <a:srgbClr val="003F82"/>
                </a:solidFill>
              </a:rPr>
              <a:t>EBS (Европейская школа бизнеса) – Висбаден, Германия;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ru-RU" sz="1600" b="1" dirty="0">
                <a:solidFill>
                  <a:srgbClr val="003F82"/>
                </a:solidFill>
              </a:rPr>
              <a:t> </a:t>
            </a:r>
            <a:r>
              <a:rPr lang="ru-RU" sz="1600" b="1" dirty="0" err="1">
                <a:solidFill>
                  <a:srgbClr val="003F82"/>
                </a:solidFill>
              </a:rPr>
              <a:t>Humboldt</a:t>
            </a:r>
            <a:r>
              <a:rPr lang="ru-RU" sz="1600" b="1" dirty="0">
                <a:solidFill>
                  <a:srgbClr val="003F82"/>
                </a:solidFill>
              </a:rPr>
              <a:t> </a:t>
            </a:r>
            <a:r>
              <a:rPr lang="ru-RU" sz="1600" b="1" dirty="0" err="1">
                <a:solidFill>
                  <a:srgbClr val="003F82"/>
                </a:solidFill>
              </a:rPr>
              <a:t>University</a:t>
            </a:r>
            <a:r>
              <a:rPr lang="ru-RU" sz="1600" b="1" dirty="0">
                <a:solidFill>
                  <a:srgbClr val="003F82"/>
                </a:solidFill>
              </a:rPr>
              <a:t> (Университет им. Гумбольдта) – Берлин, </a:t>
            </a:r>
            <a:r>
              <a:rPr lang="ru-RU" sz="1600" b="1" dirty="0" smtClean="0">
                <a:solidFill>
                  <a:srgbClr val="003F82"/>
                </a:solidFill>
              </a:rPr>
              <a:t>Германия</a:t>
            </a:r>
            <a:r>
              <a:rPr lang="en-US" sz="1600" b="1" dirty="0" smtClean="0">
                <a:solidFill>
                  <a:srgbClr val="003F82"/>
                </a:solidFill>
              </a:rPr>
              <a:t>(</a:t>
            </a:r>
            <a:r>
              <a:rPr lang="ru-RU" sz="1600" b="1" dirty="0" smtClean="0">
                <a:solidFill>
                  <a:srgbClr val="003F82"/>
                </a:solidFill>
              </a:rPr>
              <a:t>Общеуниверситетская программа);</a:t>
            </a:r>
            <a:endParaRPr lang="ru-RU" sz="1600" b="1" dirty="0">
              <a:solidFill>
                <a:srgbClr val="003F82"/>
              </a:solidFill>
            </a:endParaRPr>
          </a:p>
          <a:p>
            <a:pPr>
              <a:lnSpc>
                <a:spcPct val="140000"/>
              </a:lnSpc>
              <a:buFontTx/>
              <a:buChar char="•"/>
            </a:pPr>
            <a:r>
              <a:rPr lang="ru-RU" sz="1600" b="1" dirty="0">
                <a:solidFill>
                  <a:srgbClr val="003F82"/>
                </a:solidFill>
              </a:rPr>
              <a:t> </a:t>
            </a:r>
            <a:r>
              <a:rPr lang="ru-RU" sz="1600" b="1" dirty="0" err="1">
                <a:solidFill>
                  <a:srgbClr val="003F82"/>
                </a:solidFill>
              </a:rPr>
              <a:t>School</a:t>
            </a:r>
            <a:r>
              <a:rPr lang="ru-RU" sz="1600" b="1" dirty="0">
                <a:solidFill>
                  <a:srgbClr val="003F82"/>
                </a:solidFill>
              </a:rPr>
              <a:t> </a:t>
            </a:r>
            <a:r>
              <a:rPr lang="ru-RU" sz="1600" b="1" dirty="0" err="1">
                <a:solidFill>
                  <a:srgbClr val="003F82"/>
                </a:solidFill>
              </a:rPr>
              <a:t>of</a:t>
            </a:r>
            <a:r>
              <a:rPr lang="ru-RU" sz="1600" b="1" dirty="0">
                <a:solidFill>
                  <a:srgbClr val="003F82"/>
                </a:solidFill>
              </a:rPr>
              <a:t> </a:t>
            </a:r>
            <a:r>
              <a:rPr lang="ru-RU" sz="1600" b="1" dirty="0" err="1">
                <a:solidFill>
                  <a:srgbClr val="003F82"/>
                </a:solidFill>
              </a:rPr>
              <a:t>Management</a:t>
            </a:r>
            <a:r>
              <a:rPr lang="ru-RU" sz="1600" b="1" dirty="0">
                <a:solidFill>
                  <a:srgbClr val="003F82"/>
                </a:solidFill>
              </a:rPr>
              <a:t>, </a:t>
            </a:r>
            <a:r>
              <a:rPr lang="ru-RU" sz="1600" b="1" dirty="0" err="1">
                <a:solidFill>
                  <a:srgbClr val="003F82"/>
                </a:solidFill>
              </a:rPr>
              <a:t>Université</a:t>
            </a:r>
            <a:r>
              <a:rPr lang="ru-RU" sz="1600" b="1" dirty="0">
                <a:solidFill>
                  <a:srgbClr val="003F82"/>
                </a:solidFill>
              </a:rPr>
              <a:t> </a:t>
            </a:r>
            <a:r>
              <a:rPr lang="ru-RU" sz="1600" b="1" dirty="0" err="1">
                <a:solidFill>
                  <a:srgbClr val="003F82"/>
                </a:solidFill>
              </a:rPr>
              <a:t>Laval</a:t>
            </a:r>
            <a:r>
              <a:rPr lang="ru-RU" sz="1600" b="1" dirty="0">
                <a:solidFill>
                  <a:srgbClr val="003F82"/>
                </a:solidFill>
              </a:rPr>
              <a:t> (Школа менеджмента Университета </a:t>
            </a:r>
            <a:r>
              <a:rPr lang="ru-RU" sz="1600" b="1" dirty="0" err="1">
                <a:solidFill>
                  <a:srgbClr val="003F82"/>
                </a:solidFill>
              </a:rPr>
              <a:t>Лаваль</a:t>
            </a:r>
            <a:r>
              <a:rPr lang="ru-RU" sz="1600" b="1" dirty="0">
                <a:solidFill>
                  <a:srgbClr val="003F82"/>
                </a:solidFill>
              </a:rPr>
              <a:t>) – Квебек, Канада.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2013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4099" name="Title 1"/>
          <p:cNvSpPr txBox="1">
            <a:spLocks/>
          </p:cNvSpPr>
          <p:nvPr/>
        </p:nvSpPr>
        <p:spPr bwMode="auto">
          <a:xfrm>
            <a:off x="1428750" y="428625"/>
            <a:ext cx="74025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>
                <a:solidFill>
                  <a:schemeClr val="bg1"/>
                </a:solidFill>
                <a:latin typeface="Myriad Pro" charset="0"/>
              </a:rPr>
              <a:t>ESCP EUROPE (ЕВРОПЕЙСКАЯ ШКОЛА МЕНЕДЖМЕНТА) </a:t>
            </a:r>
            <a:endParaRPr lang="en-US" sz="1600">
              <a:solidFill>
                <a:schemeClr val="bg1"/>
              </a:solidFill>
              <a:latin typeface="Myriad Pro" charset="0"/>
            </a:endParaRPr>
          </a:p>
        </p:txBody>
      </p:sp>
      <p:pic>
        <p:nvPicPr>
          <p:cNvPr id="412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77203" y="405988"/>
            <a:ext cx="1666797" cy="87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588" y="2487613"/>
            <a:ext cx="49244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81263" y="1614253"/>
            <a:ext cx="63500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2013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4099" name="Title 1"/>
          <p:cNvSpPr txBox="1">
            <a:spLocks/>
          </p:cNvSpPr>
          <p:nvPr/>
        </p:nvSpPr>
        <p:spPr bwMode="auto">
          <a:xfrm>
            <a:off x="1428750" y="428625"/>
            <a:ext cx="74025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>
                <a:solidFill>
                  <a:schemeClr val="bg1"/>
                </a:solidFill>
                <a:latin typeface="Myriad Pro" charset="0"/>
              </a:rPr>
              <a:t>ESCP EUROPE (ЕВРОПЕЙСКАЯ ШКОЛА МЕНЕДЖМЕНТА) </a:t>
            </a:r>
            <a:endParaRPr lang="en-US" sz="1600">
              <a:solidFill>
                <a:schemeClr val="bg1"/>
              </a:solidFill>
              <a:latin typeface="Myriad Pro" charset="0"/>
            </a:endParaRPr>
          </a:p>
        </p:txBody>
      </p:sp>
      <p:graphicFrame>
        <p:nvGraphicFramePr>
          <p:cNvPr id="17563" name="Group 1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749349"/>
              </p:ext>
            </p:extLst>
          </p:nvPr>
        </p:nvGraphicFramePr>
        <p:xfrm>
          <a:off x="409575" y="1565275"/>
          <a:ext cx="8421688" cy="4863364"/>
        </p:xfrm>
        <a:graphic>
          <a:graphicData uri="http://schemas.openxmlformats.org/drawingml/2006/table">
            <a:tbl>
              <a:tblPr/>
              <a:tblGrid>
                <a:gridCol w="2617710"/>
                <a:gridCol w="5803978"/>
              </a:tblGrid>
              <a:tr h="7587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Место обучения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Париж, Франция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968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Тип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Программа двойных дипломов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68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Аудитория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 курс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бакалавриата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(одновременно с поступлением в магистратуру)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3332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Стоимость обучения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13500 евро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Возможность получения стипендии 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Erasmus+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Возможность получения стипендий Эйфеля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Возможность получения стипендий Правительства Франции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06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Сроки подачи заявления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15 сентября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9944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Направления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Стратегическое и корпоративное управление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Маркетинг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Управление проектами УЧР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12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6888" y="1377950"/>
            <a:ext cx="2124075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2013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4099" name="Title 1"/>
          <p:cNvSpPr txBox="1">
            <a:spLocks/>
          </p:cNvSpPr>
          <p:nvPr/>
        </p:nvSpPr>
        <p:spPr bwMode="auto">
          <a:xfrm>
            <a:off x="1428750" y="428625"/>
            <a:ext cx="74025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>
                <a:solidFill>
                  <a:schemeClr val="bg1"/>
                </a:solidFill>
                <a:latin typeface="Myriad Pro" charset="0"/>
              </a:rPr>
              <a:t>ESCP EUROPE (ЕВРОПЕЙСКАЯ ШКОЛА МЕНЕДЖМЕНТА) </a:t>
            </a:r>
            <a:endParaRPr lang="en-US" sz="1600" dirty="0">
              <a:solidFill>
                <a:schemeClr val="bg1"/>
              </a:solidFill>
              <a:latin typeface="Myriad Pro" charset="0"/>
            </a:endParaRPr>
          </a:p>
        </p:txBody>
      </p:sp>
      <p:graphicFrame>
        <p:nvGraphicFramePr>
          <p:cNvPr id="17563" name="Group 1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813113"/>
              </p:ext>
            </p:extLst>
          </p:nvPr>
        </p:nvGraphicFramePr>
        <p:xfrm>
          <a:off x="373063" y="2205871"/>
          <a:ext cx="8458200" cy="4160520"/>
        </p:xfrm>
        <a:graphic>
          <a:graphicData uri="http://schemas.openxmlformats.org/drawingml/2006/table">
            <a:tbl>
              <a:tblPr/>
              <a:tblGrid>
                <a:gridCol w="2706688"/>
                <a:gridCol w="5751512"/>
              </a:tblGrid>
              <a:tr h="8712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Язык обучения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Английский язык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(предпочтительны базовые знания французского языка)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4952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Пакет документов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Заявка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Форма заявления </a:t>
                      </a: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ESCP</a:t>
                      </a:r>
                      <a:endParaRPr kumimoji="0" lang="ru-RU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2"/>
                        </a:solidFill>
                        <a:effectLst/>
                        <a:latin typeface="Arial" charset="0"/>
                        <a:ea typeface="ＭＳ Ｐゴシック" charset="-128"/>
                        <a:cs typeface="+mn-cs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Мотивационное письмо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CV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 (резюме)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Заверенный перевод диплома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C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правка о производственной практике или об опыте работы не менее 6 недель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Сертификат о знании языка (</a:t>
                      </a: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EILTS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 от 7,0</a:t>
                      </a: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)</a:t>
                      </a:r>
                      <a:endParaRPr kumimoji="0" lang="ru-RU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2"/>
                        </a:solidFill>
                        <a:effectLst/>
                        <a:latin typeface="Arial" charset="0"/>
                        <a:ea typeface="ＭＳ Ｐゴシック" charset="-128"/>
                        <a:cs typeface="+mn-cs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12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7188" y="1096208"/>
            <a:ext cx="2124075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2013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428750" y="428625"/>
            <a:ext cx="74025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>
                <a:solidFill>
                  <a:schemeClr val="bg1"/>
                </a:solidFill>
                <a:latin typeface="Myriad Pro" charset="0"/>
              </a:rPr>
              <a:t>UNIVERSITÉ </a:t>
            </a:r>
            <a:r>
              <a:rPr lang="ru-RU" sz="1600" dirty="0" smtClean="0">
                <a:solidFill>
                  <a:schemeClr val="bg1"/>
                </a:solidFill>
                <a:latin typeface="Myriad Pro" charset="0"/>
              </a:rPr>
              <a:t>PARIS-EST-CRETEIL 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  <a:latin typeface="Myriad Pro" charset="0"/>
              </a:rPr>
              <a:t>(УНИВЕРСИТЕТ ПАРИЖ ВОСТОК КРЕТЕЙ)</a:t>
            </a:r>
            <a:endParaRPr lang="en-US" sz="1600" dirty="0">
              <a:solidFill>
                <a:schemeClr val="bg1"/>
              </a:solidFill>
              <a:latin typeface="Myriad Pro" charset="0"/>
            </a:endParaRPr>
          </a:p>
        </p:txBody>
      </p:sp>
      <p:pic>
        <p:nvPicPr>
          <p:cNvPr id="51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7425" y="1489075"/>
            <a:ext cx="18065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588" y="1727900"/>
            <a:ext cx="4636755" cy="347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56424" y="3097276"/>
            <a:ext cx="2932940" cy="250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2013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428750" y="428625"/>
            <a:ext cx="74025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>
                <a:solidFill>
                  <a:schemeClr val="bg1"/>
                </a:solidFill>
                <a:latin typeface="Myriad Pro" charset="0"/>
              </a:rPr>
              <a:t>UNIVERSITÉ </a:t>
            </a:r>
            <a:r>
              <a:rPr lang="ru-RU" sz="1600" dirty="0" smtClean="0">
                <a:solidFill>
                  <a:schemeClr val="bg1"/>
                </a:solidFill>
                <a:latin typeface="Myriad Pro" charset="0"/>
              </a:rPr>
              <a:t>PARIS-EST-CRETEIL 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  <a:latin typeface="Myriad Pro" charset="0"/>
              </a:rPr>
              <a:t>(УНИВЕРСИТЕТ ПАРИЖ ВОСТОК КРЕТЕЙ)</a:t>
            </a:r>
            <a:endParaRPr lang="en-US" sz="1600" dirty="0">
              <a:solidFill>
                <a:schemeClr val="bg1"/>
              </a:solidFill>
              <a:latin typeface="Myriad Pro" charset="0"/>
            </a:endParaRPr>
          </a:p>
        </p:txBody>
      </p:sp>
      <p:graphicFrame>
        <p:nvGraphicFramePr>
          <p:cNvPr id="26679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583094"/>
              </p:ext>
            </p:extLst>
          </p:nvPr>
        </p:nvGraphicFramePr>
        <p:xfrm>
          <a:off x="409575" y="1870073"/>
          <a:ext cx="8458200" cy="4290884"/>
        </p:xfrm>
        <a:graphic>
          <a:graphicData uri="http://schemas.openxmlformats.org/drawingml/2006/table">
            <a:tbl>
              <a:tblPr/>
              <a:tblGrid>
                <a:gridCol w="2706688"/>
                <a:gridCol w="5751512"/>
              </a:tblGrid>
              <a:tr h="4866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Место обучения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Париж, Франция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001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Тип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Программа двойных дипломов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01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Аудитория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 курс магистратуры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127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Стоимость обучения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Бесплатно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Дополнительная возможность получения стипендий Эйфеля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Возможность получения стипендии Правительства Франции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61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Сроки подачи заявления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01 октября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1198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Направления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Стратегическое и корпоративное управление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Маркетинг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Управление человеческими ресурсами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1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7425" y="1487485"/>
            <a:ext cx="18065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162975" y="1487485"/>
            <a:ext cx="6010182" cy="2702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Временно не отправляем на программу</a:t>
            </a:r>
            <a:endParaRPr lang="ru-RU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2013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428750" y="428625"/>
            <a:ext cx="74025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>
                <a:solidFill>
                  <a:schemeClr val="bg1"/>
                </a:solidFill>
                <a:latin typeface="Myriad Pro" charset="0"/>
              </a:rPr>
              <a:t>UNIVERSITÉ </a:t>
            </a:r>
            <a:r>
              <a:rPr lang="ru-RU" sz="1600" dirty="0" smtClean="0">
                <a:solidFill>
                  <a:schemeClr val="bg1"/>
                </a:solidFill>
                <a:latin typeface="Myriad Pro" charset="0"/>
              </a:rPr>
              <a:t>PARIS-EST-CRETEIL 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  <a:latin typeface="Myriad Pro" charset="0"/>
              </a:rPr>
              <a:t>(УНИВЕРСИТЕТ ПАРИЖ ВОСТОК КРЕТЕЙ)</a:t>
            </a:r>
            <a:endParaRPr lang="en-US" sz="1600" dirty="0">
              <a:solidFill>
                <a:schemeClr val="bg1"/>
              </a:solidFill>
              <a:latin typeface="Myriad Pro" charset="0"/>
            </a:endParaRPr>
          </a:p>
        </p:txBody>
      </p:sp>
      <p:graphicFrame>
        <p:nvGraphicFramePr>
          <p:cNvPr id="26679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459947"/>
              </p:ext>
            </p:extLst>
          </p:nvPr>
        </p:nvGraphicFramePr>
        <p:xfrm>
          <a:off x="409575" y="1870074"/>
          <a:ext cx="8089848" cy="3631315"/>
        </p:xfrm>
        <a:graphic>
          <a:graphicData uri="http://schemas.openxmlformats.org/drawingml/2006/table">
            <a:tbl>
              <a:tblPr/>
              <a:tblGrid>
                <a:gridCol w="2588813"/>
                <a:gridCol w="5501035"/>
              </a:tblGrid>
              <a:tr h="11703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Язык обучения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Французский язык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4610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Пакет документов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Заявка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Мотивационное письмо (на франц. яз.)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CV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 (резюме) (на франц. яз.)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Заверенный перевод диплома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2"/>
                        </a:solidFill>
                        <a:effectLst/>
                        <a:latin typeface="Arial" charset="0"/>
                        <a:ea typeface="ＭＳ Ｐゴシック" charset="-128"/>
                        <a:cs typeface="+mn-cs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Проект (5-10 </a:t>
                      </a:r>
                      <a:r>
                        <a:rPr kumimoji="0" lang="ru-RU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стр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-128"/>
                          <a:cs typeface="+mn-cs"/>
                        </a:rPr>
                        <a:t> о будущем исследовании) (на франц. яз.)</a:t>
                      </a: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1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7425" y="1487486"/>
            <a:ext cx="18065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1126</Words>
  <Application>Microsoft Office PowerPoint</Application>
  <PresentationFormat>Экран (4:3)</PresentationFormat>
  <Paragraphs>294</Paragraphs>
  <Slides>26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МЕЖДУНАРОДНОЕ СОТРУДНИЧЕСТВО:  ПРОГРАММЫ ДВОЙНЫХ ДИПЛОМОВ И ПРОГРАММЫ ОБМЕНОВ ДЛЯ МАГИСТРОВ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Локальный администратор</cp:lastModifiedBy>
  <cp:revision>94</cp:revision>
  <dcterms:created xsi:type="dcterms:W3CDTF">2010-09-30T06:45:29Z</dcterms:created>
  <dcterms:modified xsi:type="dcterms:W3CDTF">2016-09-12T09:00:39Z</dcterms:modified>
</cp:coreProperties>
</file>